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706" r:id="rId2"/>
  </p:sldMasterIdLst>
  <p:notesMasterIdLst>
    <p:notesMasterId r:id="rId9"/>
  </p:notesMasterIdLst>
  <p:handoutMasterIdLst>
    <p:handoutMasterId r:id="rId10"/>
  </p:handoutMasterIdLst>
  <p:sldIdLst>
    <p:sldId id="362" r:id="rId3"/>
    <p:sldId id="372" r:id="rId4"/>
    <p:sldId id="375" r:id="rId5"/>
    <p:sldId id="377" r:id="rId6"/>
    <p:sldId id="378" r:id="rId7"/>
    <p:sldId id="359" r:id="rId8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brima" panose="02000000000000000000" pitchFamily="2" charset="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C"/>
    <a:srgbClr val="F4EBE6"/>
    <a:srgbClr val="D2AF9C"/>
    <a:srgbClr val="BC886A"/>
    <a:srgbClr val="A56039"/>
    <a:srgbClr val="8F3807"/>
    <a:srgbClr val="761302"/>
    <a:srgbClr val="EAF2ED"/>
    <a:srgbClr val="ACCBB9"/>
    <a:srgbClr val="82B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79751" autoAdjust="0"/>
  </p:normalViewPr>
  <p:slideViewPr>
    <p:cSldViewPr snapToGrid="0">
      <p:cViewPr varScale="1">
        <p:scale>
          <a:sx n="54" d="100"/>
          <a:sy n="54" d="100"/>
        </p:scale>
        <p:origin x="1044" y="6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3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E8843-A7C4-432A-9F08-16396B59A19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6CFA-711A-479C-88D9-264F221DC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8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CDB66-C0F6-45B6-BFF5-4575694EFB28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DFC79-30DA-484F-85C8-36E397180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198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482001"/>
            <a:ext cx="9143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5440855"/>
            <a:ext cx="8408379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5595508" y="485184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54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358944" y="6589100"/>
            <a:ext cx="1698456" cy="180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#</a:t>
            </a:r>
            <a:r>
              <a:rPr lang="en-GB" dirty="0" err="1" smtClean="0"/>
              <a:t>OfferPrEP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807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2"/>
            <a:ext cx="9144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3373" y="371958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2854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53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48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2"/>
            <a:ext cx="9143999" cy="1655999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9999" y="5440855"/>
            <a:ext cx="8408379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026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529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67639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3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82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800000"/>
            <a:ext cx="8424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924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799778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379594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756257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5619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359999" y="1800000"/>
            <a:ext cx="8419774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4080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1" y="1800000"/>
            <a:ext cx="3209925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804000" y="370800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219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359999" y="359999"/>
            <a:ext cx="612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360000" y="1800002"/>
            <a:ext cx="477588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359999" y="214368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80578" y="214368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5574552" y="214368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359999" y="287792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280578" y="287792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5574552" y="287792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359999" y="361217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280578" y="361217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5574552" y="361217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59999" y="4346418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280578" y="4346418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5574552" y="4346418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359999" y="5080663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280578" y="5080663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5574552" y="5080663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359999" y="5814910"/>
            <a:ext cx="741363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280578" y="5814910"/>
            <a:ext cx="385530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5574552" y="5814910"/>
            <a:ext cx="3205222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495313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918371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000" y="6507006"/>
            <a:ext cx="44787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595508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121935" y="6476048"/>
            <a:ext cx="1646444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5508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1" y="4482000"/>
            <a:ext cx="9143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47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2AE24-6C3D-4363-8DA8-E9E849065A01}" type="datetime1">
              <a:rPr lang="en-US" smtClean="0"/>
              <a:pPr/>
              <a:t>7/23/2018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    Title of the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999" y="6293648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364" y="1188000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49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3345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4675773" y="21600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675774" y="1800000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359999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4675773" y="4381200"/>
            <a:ext cx="4104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59999" y="4039524"/>
            <a:ext cx="4104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675774" y="4039524"/>
            <a:ext cx="410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9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359999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59999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3237886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3237886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6115773" y="2160000"/>
            <a:ext cx="2664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15773" y="1800000"/>
            <a:ext cx="2664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30733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4945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773" y="1800000"/>
            <a:ext cx="4104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4104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7715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59999" y="1800000"/>
            <a:ext cx="8419773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3650"/>
            <a:ext cx="8419774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4" y="1188002"/>
            <a:ext cx="612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228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9999" y="36761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9999" y="180762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9999" y="658820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44744" y="658820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2325" y="658820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6803373" y="379578"/>
            <a:ext cx="1976400" cy="6948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6635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2" r:id="rId2"/>
    <p:sldLayoutId id="2147483664" r:id="rId3"/>
    <p:sldLayoutId id="2147483686" r:id="rId4"/>
    <p:sldLayoutId id="2147483687" r:id="rId5"/>
    <p:sldLayoutId id="2147483688" r:id="rId6"/>
    <p:sldLayoutId id="2147483670" r:id="rId7"/>
    <p:sldLayoutId id="2147483690" r:id="rId8"/>
    <p:sldLayoutId id="2147483671" r:id="rId9"/>
    <p:sldLayoutId id="2147483685" r:id="rId10"/>
    <p:sldLayoutId id="2147483676" r:id="rId11"/>
    <p:sldLayoutId id="2147483725" r:id="rId12"/>
    <p:sldLayoutId id="2147483666" r:id="rId13"/>
    <p:sldLayoutId id="214748368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63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6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939" userDrawn="1">
          <p15:clr>
            <a:srgbClr val="F26B43"/>
          </p15:clr>
        </p15:guide>
        <p15:guide id="7" pos="28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359999" y="359999"/>
            <a:ext cx="612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59999" y="1800000"/>
            <a:ext cx="8424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359999" y="6580588"/>
            <a:ext cx="5925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23/07/2018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044744" y="6580588"/>
            <a:ext cx="1698456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8562325" y="6580588"/>
            <a:ext cx="21744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6803373" y="371958"/>
            <a:ext cx="19764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238844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26" r:id="rId12"/>
    <p:sldLayoutId id="2147483719" r:id="rId13"/>
    <p:sldLayoutId id="2147483720" r:id="rId14"/>
    <p:sldLayoutId id="214748372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1" userDrawn="1">
          <p15:clr>
            <a:srgbClr val="F26B43"/>
          </p15:clr>
        </p15:guide>
        <p15:guide id="2" orient="horz" pos="3809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22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6" pos="2821" userDrawn="1">
          <p15:clr>
            <a:srgbClr val="F26B43"/>
          </p15:clr>
        </p15:guide>
        <p15:guide id="7" pos="29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4860" y="2146851"/>
            <a:ext cx="8844455" cy="1731465"/>
          </a:xfrm>
        </p:spPr>
        <p:txBody>
          <a:bodyPr/>
          <a:lstStyle/>
          <a:p>
            <a:r>
              <a:rPr lang="en-US" dirty="0"/>
              <a:t>Strategically supporting </a:t>
            </a:r>
            <a:r>
              <a:rPr lang="en-US" dirty="0" err="1"/>
              <a:t>PrEP</a:t>
            </a:r>
            <a:r>
              <a:rPr lang="en-US" dirty="0"/>
              <a:t> implementation for </a:t>
            </a:r>
            <a:r>
              <a:rPr lang="en-US" dirty="0" smtClean="0"/>
              <a:t>adolescents &amp; young adults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www.who.int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Shona Dalal, PhD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24 July 2018</a:t>
            </a:r>
            <a:endParaRPr lang="en-GB" dirty="0"/>
          </a:p>
        </p:txBody>
      </p:sp>
      <p:sp>
        <p:nvSpPr>
          <p:cNvPr id="15" name="Picture Placeholder 8"/>
          <p:cNvSpPr txBox="1">
            <a:spLocks/>
          </p:cNvSpPr>
          <p:nvPr/>
        </p:nvSpPr>
        <p:spPr bwMode="gray">
          <a:xfrm>
            <a:off x="5925274" y="63054"/>
            <a:ext cx="3172871" cy="1112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00" b="0" kern="120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1809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7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GB" smtClean="0">
                <a:solidFill>
                  <a:prstClr val="white"/>
                </a:solidFill>
              </a:rPr>
              <a:t>.</a:t>
            </a: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70044" y="6571320"/>
            <a:ext cx="1698456" cy="180000"/>
          </a:xfrm>
        </p:spPr>
        <p:txBody>
          <a:bodyPr/>
          <a:lstStyle/>
          <a:p>
            <a:r>
              <a:rPr lang="en-GB" sz="1000" b="1" noProof="0" dirty="0" smtClean="0">
                <a:solidFill>
                  <a:schemeClr val="tx2"/>
                </a:solidFill>
              </a:rPr>
              <a:t>  #</a:t>
            </a:r>
            <a:r>
              <a:rPr lang="en-GB" sz="1000" b="1" noProof="0" dirty="0" err="1" smtClean="0">
                <a:solidFill>
                  <a:schemeClr val="tx2"/>
                </a:solidFill>
              </a:rPr>
              <a:t>OfferPrEP</a:t>
            </a:r>
            <a:endParaRPr lang="en-GB" sz="1000" b="1" noProof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998" y="367619"/>
            <a:ext cx="7431719" cy="533902"/>
          </a:xfrm>
        </p:spPr>
        <p:txBody>
          <a:bodyPr/>
          <a:lstStyle/>
          <a:p>
            <a:r>
              <a:rPr lang="en-GB" sz="2600" dirty="0" smtClean="0"/>
              <a:t>Recurring questions about PrEP for youth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1065" y="1584101"/>
            <a:ext cx="8148708" cy="4453099"/>
          </a:xfrm>
        </p:spPr>
        <p:txBody>
          <a:bodyPr/>
          <a:lstStyle/>
          <a:p>
            <a:r>
              <a:rPr lang="en-GB" sz="1600" dirty="0" smtClean="0"/>
              <a:t>Who are these young people who need PrEP?</a:t>
            </a:r>
          </a:p>
          <a:p>
            <a:r>
              <a:rPr lang="en-GB" sz="1600" dirty="0" smtClean="0"/>
              <a:t>Why do they get infected with HIV at such a high rate?</a:t>
            </a:r>
          </a:p>
          <a:p>
            <a:r>
              <a:rPr lang="en-GB" sz="1600" dirty="0" smtClean="0"/>
              <a:t>Where are they?</a:t>
            </a:r>
          </a:p>
          <a:p>
            <a:r>
              <a:rPr lang="en-GB" sz="1600" dirty="0" smtClean="0"/>
              <a:t>How do we reach them?</a:t>
            </a:r>
          </a:p>
          <a:p>
            <a:r>
              <a:rPr lang="en-GB" sz="1600" dirty="0" smtClean="0"/>
              <a:t>Is PrEP dangerous for young people? </a:t>
            </a:r>
          </a:p>
          <a:p>
            <a:r>
              <a:rPr lang="en-GB" sz="1600" dirty="0" smtClean="0"/>
              <a:t>Will they actually take a pill a day? </a:t>
            </a:r>
          </a:p>
          <a:p>
            <a:r>
              <a:rPr lang="en-GB" sz="1600" dirty="0"/>
              <a:t>How can we give PrEP to those &lt;18 years? </a:t>
            </a:r>
            <a:endParaRPr lang="en-GB" sz="1600" dirty="0" smtClean="0"/>
          </a:p>
          <a:p>
            <a:r>
              <a:rPr lang="en-GB" sz="1600" dirty="0" smtClean="0"/>
              <a:t>How do we measure how we’re doing if people can stop &amp; start PrEP at will?</a:t>
            </a:r>
          </a:p>
        </p:txBody>
      </p:sp>
    </p:spTree>
    <p:extLst>
      <p:ext uri="{BB962C8B-B14F-4D97-AF65-F5344CB8AC3E}">
        <p14:creationId xmlns:p14="http://schemas.microsoft.com/office/powerpoint/2010/main" val="39942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999" y="367619"/>
            <a:ext cx="6574546" cy="720000"/>
          </a:xfrm>
        </p:spPr>
        <p:txBody>
          <a:bodyPr/>
          <a:lstStyle/>
          <a:p>
            <a:r>
              <a:rPr lang="en-GB" dirty="0" smtClean="0"/>
              <a:t>Pulling together what we know - 1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69701" y="1352282"/>
            <a:ext cx="4121240" cy="4684918"/>
          </a:xfrm>
        </p:spPr>
        <p:txBody>
          <a:bodyPr/>
          <a:lstStyle/>
          <a:p>
            <a:r>
              <a:rPr lang="en-GB" dirty="0" smtClean="0"/>
              <a:t>Who are these young people?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Aged  ~15-24 years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/>
              <a:t>Young key populations globally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/>
              <a:t>Young women in particular in sub-Saharan </a:t>
            </a:r>
            <a:r>
              <a:rPr lang="en-GB" sz="1100" dirty="0" smtClean="0"/>
              <a:t>Africa</a:t>
            </a:r>
          </a:p>
          <a:p>
            <a:r>
              <a:rPr lang="en-GB" dirty="0" smtClean="0"/>
              <a:t>Why do they get infected at such a high rate?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b="0" dirty="0" smtClean="0"/>
              <a:t>Biology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b="0" dirty="0" err="1" smtClean="0"/>
              <a:t>Behavior</a:t>
            </a:r>
            <a:endParaRPr lang="en-GB" sz="1100" b="0" dirty="0" smtClean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b="0" dirty="0" smtClean="0"/>
              <a:t>Structural barriers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b="0" dirty="0" smtClean="0"/>
              <a:t>Social norms</a:t>
            </a:r>
          </a:p>
          <a:p>
            <a:r>
              <a:rPr lang="en-GB" dirty="0" smtClean="0"/>
              <a:t>Where are they?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Community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Health services (HTS, contraception, ANC, STI)</a:t>
            </a:r>
            <a:endParaRPr lang="en-GB" dirty="0" smtClean="0"/>
          </a:p>
          <a:p>
            <a:r>
              <a:rPr lang="en-GB" dirty="0" smtClean="0"/>
              <a:t>How do we reach them?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Create demand</a:t>
            </a:r>
            <a:endParaRPr lang="en-GB" sz="1100" dirty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Differentiate risk /</a:t>
            </a:r>
            <a:r>
              <a:rPr lang="en-GB" sz="1100" dirty="0"/>
              <a:t> </a:t>
            </a:r>
            <a:r>
              <a:rPr lang="en-GB" sz="1100" dirty="0" smtClean="0"/>
              <a:t>Improve risk perception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Integrate services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9886" r="4574" b="6437"/>
          <a:stretch/>
        </p:blipFill>
        <p:spPr bwMode="auto">
          <a:xfrm>
            <a:off x="4725091" y="1422042"/>
            <a:ext cx="441890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5091" y="5283815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Twenty countries with the highest HIV incidence rate among young women ages 15–24 </a:t>
            </a:r>
            <a:r>
              <a:rPr lang="en-GB" sz="1200" dirty="0" smtClean="0"/>
              <a:t>years</a:t>
            </a:r>
          </a:p>
          <a:p>
            <a:endParaRPr lang="en-GB" sz="1200" dirty="0"/>
          </a:p>
          <a:p>
            <a:r>
              <a:rPr lang="en-GB" sz="1000" i="1" dirty="0" smtClean="0"/>
              <a:t>Source</a:t>
            </a:r>
            <a:r>
              <a:rPr lang="en-GB" sz="1000" dirty="0" smtClean="0"/>
              <a:t>: UNAIDS 2018 estimates</a:t>
            </a:r>
            <a:endParaRPr lang="en-US" sz="10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70044" y="6571320"/>
            <a:ext cx="1698456" cy="180000"/>
          </a:xfrm>
        </p:spPr>
        <p:txBody>
          <a:bodyPr/>
          <a:lstStyle/>
          <a:p>
            <a:r>
              <a:rPr lang="en-GB" sz="1000" b="1" noProof="0" dirty="0" smtClean="0">
                <a:solidFill>
                  <a:schemeClr val="tx2"/>
                </a:solidFill>
              </a:rPr>
              <a:t>  #</a:t>
            </a:r>
            <a:r>
              <a:rPr lang="en-GB" sz="1000" b="1" noProof="0" dirty="0" err="1" smtClean="0">
                <a:solidFill>
                  <a:schemeClr val="tx2"/>
                </a:solidFill>
              </a:rPr>
              <a:t>OfferPrEP</a:t>
            </a:r>
            <a:endParaRPr lang="en-GB" sz="10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998" y="367619"/>
            <a:ext cx="6726601" cy="720000"/>
          </a:xfrm>
        </p:spPr>
        <p:txBody>
          <a:bodyPr/>
          <a:lstStyle/>
          <a:p>
            <a:r>
              <a:rPr lang="en-GB" dirty="0"/>
              <a:t>Pulling together what we </a:t>
            </a:r>
            <a:r>
              <a:rPr lang="en-GB" dirty="0" smtClean="0"/>
              <a:t>know - 2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69701" y="1352282"/>
            <a:ext cx="3181082" cy="5228822"/>
          </a:xfrm>
        </p:spPr>
        <p:txBody>
          <a:bodyPr/>
          <a:lstStyle/>
          <a:p>
            <a:r>
              <a:rPr lang="en-GB" dirty="0" smtClean="0"/>
              <a:t>Is PrEP dangerous for young people?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Safe if &gt;35 kg</a:t>
            </a:r>
            <a:endParaRPr lang="en-GB" sz="1100" dirty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Clinical considerations for BMD, kidney function, pregnancy &amp; breastfeeding etc.</a:t>
            </a:r>
            <a:endParaRPr lang="en-GB" dirty="0" smtClean="0"/>
          </a:p>
          <a:p>
            <a:r>
              <a:rPr lang="en-GB" dirty="0" smtClean="0"/>
              <a:t>Will they actually take a pill a day?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Yes!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But continuation on PrEP is a challenge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Improve access –policy &amp; structural barriers</a:t>
            </a:r>
            <a:endParaRPr lang="en-GB" dirty="0" smtClean="0"/>
          </a:p>
          <a:p>
            <a:r>
              <a:rPr lang="en-GB" dirty="0" smtClean="0"/>
              <a:t>How can we give PrEP to those &lt;18 years? 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With sensitivity &amp; care</a:t>
            </a:r>
            <a:endParaRPr lang="en-GB" sz="1100" dirty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Support services</a:t>
            </a:r>
            <a:endParaRPr lang="en-GB" dirty="0" smtClean="0"/>
          </a:p>
          <a:p>
            <a:r>
              <a:rPr lang="en-GB" dirty="0" smtClean="0"/>
              <a:t>How do we measure how we’re doing if people can stop &amp; start PrEP at will?</a:t>
            </a:r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Disaggregate by 5 year age bands</a:t>
            </a:r>
            <a:endParaRPr lang="en-GB" sz="1100" dirty="0"/>
          </a:p>
          <a:p>
            <a:pPr marL="646113" lvl="1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100" dirty="0" smtClean="0"/>
              <a:t>Track outcomes – referrals, loss to follow up, adverse events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0" y="1402080"/>
            <a:ext cx="5196840" cy="4724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202680" y="5029200"/>
            <a:ext cx="883920" cy="746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7160" y="6077573"/>
            <a:ext cx="519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Review of </a:t>
            </a:r>
            <a:r>
              <a:rPr lang="en-GB" sz="1200" dirty="0"/>
              <a:t>interventions to improve uptake, adherence and continuation of oral </a:t>
            </a:r>
            <a:r>
              <a:rPr lang="en-GB" sz="1200" dirty="0" smtClean="0"/>
              <a:t>contraceptives among youth</a:t>
            </a:r>
            <a:endParaRPr lang="en-US" sz="1200" dirty="0"/>
          </a:p>
          <a:p>
            <a:endParaRPr lang="en-GB" sz="1100" i="1" dirty="0" smtClean="0"/>
          </a:p>
          <a:p>
            <a:r>
              <a:rPr lang="en-GB" sz="1100" i="1" dirty="0" smtClean="0"/>
              <a:t>Source</a:t>
            </a:r>
            <a:r>
              <a:rPr lang="en-GB" sz="1100" i="1" dirty="0"/>
              <a:t>:</a:t>
            </a:r>
            <a:r>
              <a:rPr lang="en-GB" sz="1100" dirty="0"/>
              <a:t> Velloza et al., </a:t>
            </a:r>
            <a:r>
              <a:rPr lang="en-GB" sz="1100" dirty="0" smtClean="0"/>
              <a:t>unpublished</a:t>
            </a:r>
            <a:endParaRPr lang="en-US" sz="11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70044" y="6571320"/>
            <a:ext cx="1698456" cy="180000"/>
          </a:xfrm>
        </p:spPr>
        <p:txBody>
          <a:bodyPr/>
          <a:lstStyle/>
          <a:p>
            <a:r>
              <a:rPr lang="en-GB" sz="1000" b="1" noProof="0" dirty="0" smtClean="0">
                <a:solidFill>
                  <a:schemeClr val="tx2"/>
                </a:solidFill>
              </a:rPr>
              <a:t>  #</a:t>
            </a:r>
            <a:r>
              <a:rPr lang="en-GB" sz="1000" b="1" noProof="0" dirty="0" err="1" smtClean="0">
                <a:solidFill>
                  <a:schemeClr val="tx2"/>
                </a:solidFill>
              </a:rPr>
              <a:t>OfferPrEP</a:t>
            </a:r>
            <a:endParaRPr lang="en-GB" sz="10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074" name="Picture 2" descr="D:\KPP Team\PrEP\2017 PrEP Implementation Guidelines\Adolescents\Photos\WHO_046793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8" y="1232615"/>
            <a:ext cx="43586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7466CD-7AE8-4B97-9B3A-0DA7C40E3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53" y="1162107"/>
            <a:ext cx="4210493" cy="4197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70044" y="6571320"/>
            <a:ext cx="1698456" cy="180000"/>
          </a:xfrm>
        </p:spPr>
        <p:txBody>
          <a:bodyPr/>
          <a:lstStyle/>
          <a:p>
            <a:r>
              <a:rPr lang="en-GB" sz="1000" b="1" noProof="0" dirty="0" smtClean="0">
                <a:solidFill>
                  <a:schemeClr val="tx2"/>
                </a:solidFill>
              </a:rPr>
              <a:t>  #</a:t>
            </a:r>
            <a:r>
              <a:rPr lang="en-GB" sz="1000" b="1" noProof="0" dirty="0" err="1" smtClean="0">
                <a:solidFill>
                  <a:schemeClr val="tx2"/>
                </a:solidFill>
              </a:rPr>
              <a:t>OfferPrEP</a:t>
            </a:r>
            <a:endParaRPr lang="en-GB" sz="10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9999" y="1526656"/>
            <a:ext cx="8424001" cy="4237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Bill Kapogiannis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Connie Celum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Linda-Gail Bekker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Sinead Delaney-</a:t>
            </a:r>
            <a:r>
              <a:rPr lang="en-GB" sz="1600" dirty="0" err="1" smtClean="0"/>
              <a:t>Moretlwe</a:t>
            </a: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Sybil Hosek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Rachel </a:t>
            </a:r>
            <a:r>
              <a:rPr lang="en-GB" sz="1600" dirty="0" err="1" smtClean="0"/>
              <a:t>Baggaley</a:t>
            </a:r>
            <a:endParaRPr lang="en-GB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Michelle </a:t>
            </a:r>
            <a:r>
              <a:rPr lang="en-GB" sz="1600" dirty="0" smtClean="0"/>
              <a:t>Rodolph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Ioannis Mameletzis-Hodges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 smtClean="0"/>
              <a:t>Module reviewers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US" dirty="0"/>
          </a:p>
        </p:txBody>
      </p:sp>
      <p:pic>
        <p:nvPicPr>
          <p:cNvPr id="4098" name="Picture 2" descr="D:\KPP Team\PrEP\2017 PrEP Implementation Guidelines\Adolescents\Photos\WHO_056194.orig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1127760"/>
            <a:ext cx="5212080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270044" y="6571320"/>
            <a:ext cx="1698456" cy="180000"/>
          </a:xfrm>
        </p:spPr>
        <p:txBody>
          <a:bodyPr/>
          <a:lstStyle/>
          <a:p>
            <a:r>
              <a:rPr lang="en-GB" sz="1000" b="1" noProof="0" dirty="0" smtClean="0">
                <a:solidFill>
                  <a:schemeClr val="tx2"/>
                </a:solidFill>
              </a:rPr>
              <a:t>  #</a:t>
            </a:r>
            <a:r>
              <a:rPr lang="en-GB" sz="1000" b="1" noProof="0" dirty="0" err="1" smtClean="0">
                <a:solidFill>
                  <a:schemeClr val="tx2"/>
                </a:solidFill>
              </a:rPr>
              <a:t>OfferPrEP</a:t>
            </a:r>
            <a:endParaRPr lang="en-GB" sz="10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5513</TotalTime>
  <Words>370</Words>
  <Application>Microsoft Office PowerPoint</Application>
  <PresentationFormat>On-screen Show (4:3)</PresentationFormat>
  <Paragraphs>77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Calibri</vt:lpstr>
      <vt:lpstr>Ebrima</vt:lpstr>
      <vt:lpstr>Times New Roman</vt:lpstr>
      <vt:lpstr>Office Theme</vt:lpstr>
      <vt:lpstr>2_Office Theme</vt:lpstr>
      <vt:lpstr>Strategically supporting PrEP implementation for adolescents &amp; young adults</vt:lpstr>
      <vt:lpstr>Recurring questions about PrEP for youth</vt:lpstr>
      <vt:lpstr>Pulling together what we know - 1</vt:lpstr>
      <vt:lpstr>Pulling together what we know - 2</vt:lpstr>
      <vt:lpstr>PowerPoint Presentation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Fischer</dc:creator>
  <cp:lastModifiedBy>Saal</cp:lastModifiedBy>
  <cp:revision>442</cp:revision>
  <cp:lastPrinted>2018-03-15T08:56:42Z</cp:lastPrinted>
  <dcterms:created xsi:type="dcterms:W3CDTF">2016-09-26T17:27:22Z</dcterms:created>
  <dcterms:modified xsi:type="dcterms:W3CDTF">2018-07-23T16:42:47Z</dcterms:modified>
</cp:coreProperties>
</file>